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48" r:id="rId2"/>
    <p:sldId id="349" r:id="rId3"/>
    <p:sldId id="351" r:id="rId4"/>
    <p:sldId id="354" r:id="rId5"/>
    <p:sldId id="356" r:id="rId6"/>
    <p:sldId id="358" r:id="rId7"/>
    <p:sldId id="359" r:id="rId8"/>
    <p:sldId id="361" r:id="rId9"/>
    <p:sldId id="363" r:id="rId10"/>
    <p:sldId id="365" r:id="rId11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990000"/>
    <a:srgbClr val="009900"/>
    <a:srgbClr val="CCCCFF"/>
    <a:srgbClr val="FF9F81"/>
    <a:srgbClr val="808000"/>
    <a:srgbClr val="660033"/>
    <a:srgbClr val="CC3300"/>
    <a:srgbClr val="00CC00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75" autoAdjust="0"/>
    <p:restoredTop sz="95915" autoAdjust="0"/>
  </p:normalViewPr>
  <p:slideViewPr>
    <p:cSldViewPr snapToGrid="0">
      <p:cViewPr varScale="1">
        <p:scale>
          <a:sx n="108" d="100"/>
          <a:sy n="108" d="100"/>
        </p:scale>
        <p:origin x="18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116353938524692E-2"/>
          <c:y val="8.623302608748859E-2"/>
          <c:w val="0.92596025476192989"/>
          <c:h val="0.7624135625221256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CCC 100%</c:v>
                </c:pt>
              </c:strCache>
            </c:strRef>
          </c:tx>
          <c:spPr>
            <a:ln w="28575" cap="rnd" cmpd="sng">
              <a:solidFill>
                <a:schemeClr val="accent5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0</c:v>
                </c:pt>
                <c:pt idx="1">
                  <c:v>0.37</c:v>
                </c:pt>
                <c:pt idx="2">
                  <c:v>0.68</c:v>
                </c:pt>
                <c:pt idx="3">
                  <c:v>0.97</c:v>
                </c:pt>
                <c:pt idx="4">
                  <c:v>1.03</c:v>
                </c:pt>
                <c:pt idx="5">
                  <c:v>1.75</c:v>
                </c:pt>
                <c:pt idx="6">
                  <c:v>1.76</c:v>
                </c:pt>
                <c:pt idx="7">
                  <c:v>2.2000000000000002</c:v>
                </c:pt>
                <c:pt idx="8">
                  <c:v>2.85</c:v>
                </c:pt>
                <c:pt idx="9">
                  <c:v>3.44</c:v>
                </c:pt>
                <c:pt idx="10">
                  <c:v>4.75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A0A-4979-BFC3-FECCF6BC48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CCC F2F</c:v>
                </c:pt>
              </c:strCache>
            </c:strRef>
          </c:tx>
          <c:spPr>
            <a:ln w="28575" cap="rnd">
              <a:solidFill>
                <a:schemeClr val="accent5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Sheet1!$C$2:$C$12</c:f>
              <c:numCache>
                <c:formatCode>0%</c:formatCode>
                <c:ptCount val="11"/>
                <c:pt idx="0">
                  <c:v>0</c:v>
                </c:pt>
                <c:pt idx="1">
                  <c:v>0.06</c:v>
                </c:pt>
                <c:pt idx="2">
                  <c:v>0.09</c:v>
                </c:pt>
                <c:pt idx="3">
                  <c:v>0.19</c:v>
                </c:pt>
                <c:pt idx="4">
                  <c:v>0.17</c:v>
                </c:pt>
                <c:pt idx="5">
                  <c:v>0.11</c:v>
                </c:pt>
                <c:pt idx="6">
                  <c:v>-0.01</c:v>
                </c:pt>
                <c:pt idx="7">
                  <c:v>-0.02</c:v>
                </c:pt>
                <c:pt idx="8">
                  <c:v>-0.12</c:v>
                </c:pt>
                <c:pt idx="9">
                  <c:v>-0.15</c:v>
                </c:pt>
                <c:pt idx="10">
                  <c:v>-0.19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252-45D2-9D16-C07EE6CBD9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6052536"/>
        <c:axId val="156606064"/>
      </c:lineChart>
      <c:catAx>
        <c:axId val="156052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606064"/>
        <c:crosses val="autoZero"/>
        <c:auto val="1"/>
        <c:lblAlgn val="ctr"/>
        <c:lblOffset val="100"/>
        <c:noMultiLvlLbl val="0"/>
      </c:catAx>
      <c:valAx>
        <c:axId val="156606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052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/>
              <a:t>Percent of enrollments that are 100% online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2442586901770708E-2"/>
          <c:y val="0.11065535582390401"/>
          <c:w val="0.92596025476192989"/>
          <c:h val="0.7624135625221256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CCC 100%</c:v>
                </c:pt>
              </c:strCache>
            </c:strRef>
          </c:tx>
          <c:spPr>
            <a:ln w="28575" cap="rnd" cmpd="sng">
              <a:solidFill>
                <a:schemeClr val="accent5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1.8700000000000001E-2</c:v>
                </c:pt>
                <c:pt idx="1">
                  <c:v>2.41E-2</c:v>
                </c:pt>
                <c:pt idx="2">
                  <c:v>2.8500000000000001E-2</c:v>
                </c:pt>
                <c:pt idx="3">
                  <c:v>3.0599999999999999E-2</c:v>
                </c:pt>
                <c:pt idx="4">
                  <c:v>3.1899999999999998E-2</c:v>
                </c:pt>
                <c:pt idx="5">
                  <c:v>4.5100000000000001E-2</c:v>
                </c:pt>
                <c:pt idx="6">
                  <c:v>5.0200000000000002E-2</c:v>
                </c:pt>
                <c:pt idx="7">
                  <c:v>5.8799999999999998E-2</c:v>
                </c:pt>
                <c:pt idx="8">
                  <c:v>7.6600000000000001E-2</c:v>
                </c:pt>
                <c:pt idx="9">
                  <c:v>9.0200000000000002E-2</c:v>
                </c:pt>
                <c:pt idx="10">
                  <c:v>0.1186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A0A-4979-BFC3-FECCF6BC4841}"/>
            </c:ext>
          </c:extLst>
        </c:ser>
        <c:ser>
          <c:idx val="1"/>
          <c:order val="1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252-45D2-9D16-C07EE6CBD9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6763192"/>
        <c:axId val="155206536"/>
      </c:lineChart>
      <c:catAx>
        <c:axId val="156763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206536"/>
        <c:crosses val="autoZero"/>
        <c:auto val="1"/>
        <c:lblAlgn val="ctr"/>
        <c:lblOffset val="100"/>
        <c:noMultiLvlLbl val="0"/>
      </c:catAx>
      <c:valAx>
        <c:axId val="155206536"/>
        <c:scaling>
          <c:orientation val="minMax"/>
          <c:max val="0.1400000000000000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763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116353938524692E-2"/>
          <c:y val="8.623302608748859E-2"/>
          <c:w val="0.92596025476192989"/>
          <c:h val="0.7624135625221256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African American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2005-06</c:v>
                </c:pt>
                <c:pt idx="1">
                  <c:v>2006-07</c:v>
                </c:pt>
                <c:pt idx="2">
                  <c:v>2007-08</c:v>
                </c:pt>
                <c:pt idx="3">
                  <c:v>2008-09</c:v>
                </c:pt>
                <c:pt idx="4">
                  <c:v>2009-10</c:v>
                </c:pt>
                <c:pt idx="5">
                  <c:v>2010-11</c:v>
                </c:pt>
                <c:pt idx="6">
                  <c:v>2011-12</c:v>
                </c:pt>
                <c:pt idx="7">
                  <c:v>2012-13</c:v>
                </c:pt>
                <c:pt idx="8">
                  <c:v>2013-14</c:v>
                </c:pt>
                <c:pt idx="9">
                  <c:v>2014-15</c:v>
                </c:pt>
                <c:pt idx="10">
                  <c:v>2015-16</c:v>
                </c:pt>
                <c:pt idx="11">
                  <c:v>2016-17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0</c:v>
                </c:pt>
                <c:pt idx="1">
                  <c:v>0.02</c:v>
                </c:pt>
                <c:pt idx="2">
                  <c:v>0.02</c:v>
                </c:pt>
                <c:pt idx="3">
                  <c:v>0.03</c:v>
                </c:pt>
                <c:pt idx="4">
                  <c:v>0.03</c:v>
                </c:pt>
                <c:pt idx="5">
                  <c:v>0.03</c:v>
                </c:pt>
                <c:pt idx="6">
                  <c:v>0.05</c:v>
                </c:pt>
                <c:pt idx="7">
                  <c:v>0.06</c:v>
                </c:pt>
                <c:pt idx="8">
                  <c:v>0.08</c:v>
                </c:pt>
                <c:pt idx="9">
                  <c:v>0.08</c:v>
                </c:pt>
                <c:pt idx="10">
                  <c:v>0.09</c:v>
                </c:pt>
                <c:pt idx="11">
                  <c:v>0.13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A0A-4979-BFC3-FECCF6BC48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Asian</c:v>
                </c:pt>
              </c:strCache>
            </c:strRef>
          </c:tx>
          <c:spPr>
            <a:ln w="38100" cap="rnd">
              <a:solidFill>
                <a:srgbClr val="0066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2005-06</c:v>
                </c:pt>
                <c:pt idx="1">
                  <c:v>2006-07</c:v>
                </c:pt>
                <c:pt idx="2">
                  <c:v>2007-08</c:v>
                </c:pt>
                <c:pt idx="3">
                  <c:v>2008-09</c:v>
                </c:pt>
                <c:pt idx="4">
                  <c:v>2009-10</c:v>
                </c:pt>
                <c:pt idx="5">
                  <c:v>2010-11</c:v>
                </c:pt>
                <c:pt idx="6">
                  <c:v>2011-12</c:v>
                </c:pt>
                <c:pt idx="7">
                  <c:v>2012-13</c:v>
                </c:pt>
                <c:pt idx="8">
                  <c:v>2013-14</c:v>
                </c:pt>
                <c:pt idx="9">
                  <c:v>2014-15</c:v>
                </c:pt>
                <c:pt idx="10">
                  <c:v>2015-16</c:v>
                </c:pt>
                <c:pt idx="11">
                  <c:v>2016-17</c:v>
                </c:pt>
              </c:strCache>
            </c:strRef>
          </c:cat>
          <c:val>
            <c:numRef>
              <c:f>Sheet1!$C$2:$C$13</c:f>
              <c:numCache>
                <c:formatCode>0%</c:formatCode>
                <c:ptCount val="12"/>
                <c:pt idx="0">
                  <c:v>0</c:v>
                </c:pt>
                <c:pt idx="1">
                  <c:v>0.02</c:v>
                </c:pt>
                <c:pt idx="2">
                  <c:v>0.03</c:v>
                </c:pt>
                <c:pt idx="3">
                  <c:v>0.03</c:v>
                </c:pt>
                <c:pt idx="4">
                  <c:v>0.03</c:v>
                </c:pt>
                <c:pt idx="5">
                  <c:v>0.03</c:v>
                </c:pt>
                <c:pt idx="6">
                  <c:v>0.04</c:v>
                </c:pt>
                <c:pt idx="7">
                  <c:v>0.04</c:v>
                </c:pt>
                <c:pt idx="8">
                  <c:v>0.05</c:v>
                </c:pt>
                <c:pt idx="9">
                  <c:v>7.0000000000000007E-2</c:v>
                </c:pt>
                <c:pt idx="10">
                  <c:v>0.09</c:v>
                </c:pt>
                <c:pt idx="11">
                  <c:v>0.12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252-45D2-9D16-C07EE6CBD9E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Hispanic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2005-06</c:v>
                </c:pt>
                <c:pt idx="1">
                  <c:v>2006-07</c:v>
                </c:pt>
                <c:pt idx="2">
                  <c:v>2007-08</c:v>
                </c:pt>
                <c:pt idx="3">
                  <c:v>2008-09</c:v>
                </c:pt>
                <c:pt idx="4">
                  <c:v>2009-10</c:v>
                </c:pt>
                <c:pt idx="5">
                  <c:v>2010-11</c:v>
                </c:pt>
                <c:pt idx="6">
                  <c:v>2011-12</c:v>
                </c:pt>
                <c:pt idx="7">
                  <c:v>2012-13</c:v>
                </c:pt>
                <c:pt idx="8">
                  <c:v>2013-14</c:v>
                </c:pt>
                <c:pt idx="9">
                  <c:v>2014-15</c:v>
                </c:pt>
                <c:pt idx="10">
                  <c:v>2015-16</c:v>
                </c:pt>
                <c:pt idx="11">
                  <c:v>2016-17</c:v>
                </c:pt>
              </c:strCache>
            </c:strRef>
          </c:cat>
          <c:val>
            <c:numRef>
              <c:f>Sheet1!$D$2:$D$13</c:f>
              <c:numCache>
                <c:formatCode>0%</c:formatCode>
                <c:ptCount val="12"/>
                <c:pt idx="0">
                  <c:v>0</c:v>
                </c:pt>
                <c:pt idx="1">
                  <c:v>0.01</c:v>
                </c:pt>
                <c:pt idx="2">
                  <c:v>0.01</c:v>
                </c:pt>
                <c:pt idx="3">
                  <c:v>0.02</c:v>
                </c:pt>
                <c:pt idx="4">
                  <c:v>0.02</c:v>
                </c:pt>
                <c:pt idx="5">
                  <c:v>0.03</c:v>
                </c:pt>
                <c:pt idx="6">
                  <c:v>0.04</c:v>
                </c:pt>
                <c:pt idx="7">
                  <c:v>0.04</c:v>
                </c:pt>
                <c:pt idx="8">
                  <c:v>0.05</c:v>
                </c:pt>
                <c:pt idx="9">
                  <c:v>7.0000000000000007E-2</c:v>
                </c:pt>
                <c:pt idx="10">
                  <c:v>0.08</c:v>
                </c:pt>
                <c:pt idx="11">
                  <c:v>0.1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7D7-44D2-83CF-B98868D8ADD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White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2005-06</c:v>
                </c:pt>
                <c:pt idx="1">
                  <c:v>2006-07</c:v>
                </c:pt>
                <c:pt idx="2">
                  <c:v>2007-08</c:v>
                </c:pt>
                <c:pt idx="3">
                  <c:v>2008-09</c:v>
                </c:pt>
                <c:pt idx="4">
                  <c:v>2009-10</c:v>
                </c:pt>
                <c:pt idx="5">
                  <c:v>2010-11</c:v>
                </c:pt>
                <c:pt idx="6">
                  <c:v>2011-12</c:v>
                </c:pt>
                <c:pt idx="7">
                  <c:v>2012-13</c:v>
                </c:pt>
                <c:pt idx="8">
                  <c:v>2013-14</c:v>
                </c:pt>
                <c:pt idx="9">
                  <c:v>2014-15</c:v>
                </c:pt>
                <c:pt idx="10">
                  <c:v>2015-16</c:v>
                </c:pt>
                <c:pt idx="11">
                  <c:v>2016-17</c:v>
                </c:pt>
              </c:strCache>
            </c:strRef>
          </c:cat>
          <c:val>
            <c:numRef>
              <c:f>Sheet1!$E$2:$E$13</c:f>
              <c:numCache>
                <c:formatCode>0%</c:formatCode>
                <c:ptCount val="12"/>
                <c:pt idx="0">
                  <c:v>0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0.04</c:v>
                </c:pt>
                <c:pt idx="5">
                  <c:v>0.03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7.0000000000000007E-2</c:v>
                </c:pt>
                <c:pt idx="9">
                  <c:v>0.11</c:v>
                </c:pt>
                <c:pt idx="10">
                  <c:v>0.12</c:v>
                </c:pt>
                <c:pt idx="11">
                  <c:v>0.16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7D7-44D2-83CF-B98868D8AD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6807184"/>
        <c:axId val="154899168"/>
      </c:lineChart>
      <c:catAx>
        <c:axId val="156807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899168"/>
        <c:crosses val="autoZero"/>
        <c:auto val="1"/>
        <c:lblAlgn val="ctr"/>
        <c:lblOffset val="100"/>
        <c:noMultiLvlLbl val="0"/>
      </c:catAx>
      <c:valAx>
        <c:axId val="154899168"/>
        <c:scaling>
          <c:orientation val="minMax"/>
          <c:max val="0.1600000000000000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807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6.5518331189310899E-2"/>
          <c:y val="0"/>
          <c:w val="0.88725451498179753"/>
          <c:h val="8.91997185400796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116353938524692E-2"/>
          <c:y val="8.623302608748859E-2"/>
          <c:w val="0.92596025476192989"/>
          <c:h val="0.7624135625221256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2005-06</c:v>
                </c:pt>
                <c:pt idx="1">
                  <c:v>2006-07</c:v>
                </c:pt>
                <c:pt idx="2">
                  <c:v>2007-08</c:v>
                </c:pt>
                <c:pt idx="3">
                  <c:v>2008-09</c:v>
                </c:pt>
                <c:pt idx="4">
                  <c:v>2009-10</c:v>
                </c:pt>
                <c:pt idx="5">
                  <c:v>2010-11</c:v>
                </c:pt>
                <c:pt idx="6">
                  <c:v>2011-12</c:v>
                </c:pt>
                <c:pt idx="7">
                  <c:v>2012-13</c:v>
                </c:pt>
                <c:pt idx="8">
                  <c:v>2013-14</c:v>
                </c:pt>
                <c:pt idx="9">
                  <c:v>2014-15</c:v>
                </c:pt>
                <c:pt idx="10">
                  <c:v>2015-16</c:v>
                </c:pt>
                <c:pt idx="11">
                  <c:v>2016-17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0</c:v>
                </c:pt>
                <c:pt idx="1">
                  <c:v>0.01</c:v>
                </c:pt>
                <c:pt idx="2">
                  <c:v>0.01</c:v>
                </c:pt>
                <c:pt idx="3">
                  <c:v>0.02</c:v>
                </c:pt>
                <c:pt idx="4">
                  <c:v>0.02</c:v>
                </c:pt>
                <c:pt idx="5">
                  <c:v>0.02</c:v>
                </c:pt>
                <c:pt idx="6">
                  <c:v>0.03</c:v>
                </c:pt>
                <c:pt idx="7">
                  <c:v>0.04</c:v>
                </c:pt>
                <c:pt idx="8">
                  <c:v>0.05</c:v>
                </c:pt>
                <c:pt idx="9">
                  <c:v>0.06</c:v>
                </c:pt>
                <c:pt idx="10">
                  <c:v>7.0000000000000007E-2</c:v>
                </c:pt>
                <c:pt idx="11">
                  <c:v>0.09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A0A-4979-BFC3-FECCF6BC48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2005-06</c:v>
                </c:pt>
                <c:pt idx="1">
                  <c:v>2006-07</c:v>
                </c:pt>
                <c:pt idx="2">
                  <c:v>2007-08</c:v>
                </c:pt>
                <c:pt idx="3">
                  <c:v>2008-09</c:v>
                </c:pt>
                <c:pt idx="4">
                  <c:v>2009-10</c:v>
                </c:pt>
                <c:pt idx="5">
                  <c:v>2010-11</c:v>
                </c:pt>
                <c:pt idx="6">
                  <c:v>2011-12</c:v>
                </c:pt>
                <c:pt idx="7">
                  <c:v>2012-13</c:v>
                </c:pt>
                <c:pt idx="8">
                  <c:v>2013-14</c:v>
                </c:pt>
                <c:pt idx="9">
                  <c:v>2014-15</c:v>
                </c:pt>
                <c:pt idx="10">
                  <c:v>2015-16</c:v>
                </c:pt>
                <c:pt idx="11">
                  <c:v>2016-17</c:v>
                </c:pt>
              </c:strCache>
            </c:strRef>
          </c:cat>
          <c:val>
            <c:numRef>
              <c:f>Sheet1!$C$2:$C$13</c:f>
              <c:numCache>
                <c:formatCode>0%</c:formatCode>
                <c:ptCount val="12"/>
                <c:pt idx="0">
                  <c:v>0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0.04</c:v>
                </c:pt>
                <c:pt idx="5">
                  <c:v>0.04</c:v>
                </c:pt>
                <c:pt idx="6">
                  <c:v>0.05</c:v>
                </c:pt>
                <c:pt idx="7">
                  <c:v>0.06</c:v>
                </c:pt>
                <c:pt idx="8">
                  <c:v>7.0000000000000007E-2</c:v>
                </c:pt>
                <c:pt idx="9">
                  <c:v>0.09</c:v>
                </c:pt>
                <c:pt idx="10">
                  <c:v>0.1</c:v>
                </c:pt>
                <c:pt idx="11">
                  <c:v>0.14000000000000001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252-45D2-9D16-C07EE6CBD9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7216792"/>
        <c:axId val="157217184"/>
      </c:lineChart>
      <c:catAx>
        <c:axId val="157216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217184"/>
        <c:crosses val="autoZero"/>
        <c:auto val="1"/>
        <c:lblAlgn val="ctr"/>
        <c:lblOffset val="100"/>
        <c:noMultiLvlLbl val="0"/>
      </c:catAx>
      <c:valAx>
        <c:axId val="157217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216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6.5518331189310899E-2"/>
          <c:y val="0"/>
          <c:w val="0.88725451498179753"/>
          <c:h val="8.91997185400796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116353938524692E-2"/>
          <c:y val="8.623302608748859E-2"/>
          <c:w val="0.92596025476192989"/>
          <c:h val="0.7624135625221256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College Age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2005-06</c:v>
                </c:pt>
                <c:pt idx="1">
                  <c:v>2006-07</c:v>
                </c:pt>
                <c:pt idx="2">
                  <c:v>2007-08</c:v>
                </c:pt>
                <c:pt idx="3">
                  <c:v>2008-09</c:v>
                </c:pt>
                <c:pt idx="4">
                  <c:v>2009-10</c:v>
                </c:pt>
                <c:pt idx="5">
                  <c:v>2010-11</c:v>
                </c:pt>
                <c:pt idx="6">
                  <c:v>2011-12</c:v>
                </c:pt>
                <c:pt idx="7">
                  <c:v>2012-13</c:v>
                </c:pt>
                <c:pt idx="8">
                  <c:v>2013-14</c:v>
                </c:pt>
                <c:pt idx="9">
                  <c:v>2014-15</c:v>
                </c:pt>
                <c:pt idx="10">
                  <c:v>2015-16</c:v>
                </c:pt>
                <c:pt idx="11">
                  <c:v>2016-17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0.02</c:v>
                </c:pt>
                <c:pt idx="4">
                  <c:v>0.02</c:v>
                </c:pt>
                <c:pt idx="5">
                  <c:v>0.03</c:v>
                </c:pt>
                <c:pt idx="6">
                  <c:v>0.04</c:v>
                </c:pt>
                <c:pt idx="7">
                  <c:v>0.04</c:v>
                </c:pt>
                <c:pt idx="8">
                  <c:v>0.05</c:v>
                </c:pt>
                <c:pt idx="9">
                  <c:v>0.06</c:v>
                </c:pt>
                <c:pt idx="10">
                  <c:v>0.08</c:v>
                </c:pt>
                <c:pt idx="11">
                  <c:v>0.1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A0A-4979-BFC3-FECCF6BC48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Older Students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2005-06</c:v>
                </c:pt>
                <c:pt idx="1">
                  <c:v>2006-07</c:v>
                </c:pt>
                <c:pt idx="2">
                  <c:v>2007-08</c:v>
                </c:pt>
                <c:pt idx="3">
                  <c:v>2008-09</c:v>
                </c:pt>
                <c:pt idx="4">
                  <c:v>2009-10</c:v>
                </c:pt>
                <c:pt idx="5">
                  <c:v>2010-11</c:v>
                </c:pt>
                <c:pt idx="6">
                  <c:v>2011-12</c:v>
                </c:pt>
                <c:pt idx="7">
                  <c:v>2012-13</c:v>
                </c:pt>
                <c:pt idx="8">
                  <c:v>2013-14</c:v>
                </c:pt>
                <c:pt idx="9">
                  <c:v>2014-15</c:v>
                </c:pt>
                <c:pt idx="10">
                  <c:v>2015-16</c:v>
                </c:pt>
                <c:pt idx="11">
                  <c:v>2016-17</c:v>
                </c:pt>
              </c:strCache>
            </c:strRef>
          </c:cat>
          <c:val>
            <c:numRef>
              <c:f>Sheet1!$C$2:$C$13</c:f>
              <c:numCache>
                <c:formatCode>0%</c:formatCode>
                <c:ptCount val="12"/>
                <c:pt idx="0">
                  <c:v>0</c:v>
                </c:pt>
                <c:pt idx="1">
                  <c:v>0.03</c:v>
                </c:pt>
                <c:pt idx="2">
                  <c:v>0.03</c:v>
                </c:pt>
                <c:pt idx="3">
                  <c:v>0.04</c:v>
                </c:pt>
                <c:pt idx="4">
                  <c:v>0.04</c:v>
                </c:pt>
                <c:pt idx="5">
                  <c:v>0.04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0.11</c:v>
                </c:pt>
                <c:pt idx="10">
                  <c:v>0.12</c:v>
                </c:pt>
                <c:pt idx="11">
                  <c:v>0.13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252-45D2-9D16-C07EE6CBD9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7217968"/>
        <c:axId val="157218360"/>
      </c:lineChart>
      <c:catAx>
        <c:axId val="157217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218360"/>
        <c:crosses val="autoZero"/>
        <c:auto val="1"/>
        <c:lblAlgn val="ctr"/>
        <c:lblOffset val="100"/>
        <c:noMultiLvlLbl val="0"/>
      </c:catAx>
      <c:valAx>
        <c:axId val="157218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217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6.5518331189310899E-2"/>
          <c:y val="0"/>
          <c:w val="0.88725451498179753"/>
          <c:h val="8.91997185400796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116353938524692E-2"/>
          <c:y val="8.623302608748859E-2"/>
          <c:w val="0.83679075892273247"/>
          <c:h val="0.7624135625221256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Less than 20 years old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2005-06</c:v>
                </c:pt>
                <c:pt idx="1">
                  <c:v>2006-07</c:v>
                </c:pt>
                <c:pt idx="2">
                  <c:v>2007-08</c:v>
                </c:pt>
                <c:pt idx="3">
                  <c:v>2008-09</c:v>
                </c:pt>
                <c:pt idx="4">
                  <c:v>2009-10</c:v>
                </c:pt>
                <c:pt idx="5">
                  <c:v>2010-11</c:v>
                </c:pt>
                <c:pt idx="6">
                  <c:v>2011-12</c:v>
                </c:pt>
                <c:pt idx="7">
                  <c:v>2012-13</c:v>
                </c:pt>
                <c:pt idx="8">
                  <c:v>2013-14</c:v>
                </c:pt>
                <c:pt idx="9">
                  <c:v>2014-15</c:v>
                </c:pt>
                <c:pt idx="10">
                  <c:v>2015-16</c:v>
                </c:pt>
                <c:pt idx="11">
                  <c:v>2016-17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0</c:v>
                </c:pt>
                <c:pt idx="1">
                  <c:v>0.01</c:v>
                </c:pt>
                <c:pt idx="2">
                  <c:v>0.01</c:v>
                </c:pt>
                <c:pt idx="3">
                  <c:v>0.01</c:v>
                </c:pt>
                <c:pt idx="4">
                  <c:v>0.01</c:v>
                </c:pt>
                <c:pt idx="5">
                  <c:v>0.01</c:v>
                </c:pt>
                <c:pt idx="6">
                  <c:v>0.03</c:v>
                </c:pt>
                <c:pt idx="7">
                  <c:v>0.02</c:v>
                </c:pt>
                <c:pt idx="8">
                  <c:v>0.03</c:v>
                </c:pt>
                <c:pt idx="9">
                  <c:v>0.04</c:v>
                </c:pt>
                <c:pt idx="10">
                  <c:v>0.05</c:v>
                </c:pt>
                <c:pt idx="11">
                  <c:v>7.0000000000000007E-2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A0A-4979-BFC3-FECCF6BC48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 to 24 years old</c:v>
                </c:pt>
              </c:strCache>
            </c:strRef>
          </c:tx>
          <c:spPr>
            <a:ln w="38100" cap="rnd">
              <a:solidFill>
                <a:srgbClr val="0066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2005-06</c:v>
                </c:pt>
                <c:pt idx="1">
                  <c:v>2006-07</c:v>
                </c:pt>
                <c:pt idx="2">
                  <c:v>2007-08</c:v>
                </c:pt>
                <c:pt idx="3">
                  <c:v>2008-09</c:v>
                </c:pt>
                <c:pt idx="4">
                  <c:v>2009-10</c:v>
                </c:pt>
                <c:pt idx="5">
                  <c:v>2010-11</c:v>
                </c:pt>
                <c:pt idx="6">
                  <c:v>2011-12</c:v>
                </c:pt>
                <c:pt idx="7">
                  <c:v>2012-13</c:v>
                </c:pt>
                <c:pt idx="8">
                  <c:v>2013-14</c:v>
                </c:pt>
                <c:pt idx="9">
                  <c:v>2014-15</c:v>
                </c:pt>
                <c:pt idx="10">
                  <c:v>2015-16</c:v>
                </c:pt>
                <c:pt idx="11">
                  <c:v>2016-17</c:v>
                </c:pt>
              </c:strCache>
            </c:strRef>
          </c:cat>
          <c:val>
            <c:numRef>
              <c:f>Sheet1!$C$2:$C$13</c:f>
              <c:numCache>
                <c:formatCode>0%</c:formatCode>
                <c:ptCount val="12"/>
                <c:pt idx="0">
                  <c:v>0</c:v>
                </c:pt>
                <c:pt idx="1">
                  <c:v>0.02</c:v>
                </c:pt>
                <c:pt idx="2">
                  <c:v>0.03</c:v>
                </c:pt>
                <c:pt idx="3">
                  <c:v>0.03</c:v>
                </c:pt>
                <c:pt idx="4">
                  <c:v>0.03</c:v>
                </c:pt>
                <c:pt idx="5">
                  <c:v>0.04</c:v>
                </c:pt>
                <c:pt idx="6">
                  <c:v>0.05</c:v>
                </c:pt>
                <c:pt idx="7">
                  <c:v>0.05</c:v>
                </c:pt>
                <c:pt idx="8">
                  <c:v>7.0000000000000007E-2</c:v>
                </c:pt>
                <c:pt idx="9">
                  <c:v>0.09</c:v>
                </c:pt>
                <c:pt idx="10">
                  <c:v>0.1</c:v>
                </c:pt>
                <c:pt idx="11">
                  <c:v>0.14000000000000001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252-45D2-9D16-C07EE6CBD9E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25 to 39 years old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2005-06</c:v>
                </c:pt>
                <c:pt idx="1">
                  <c:v>2006-07</c:v>
                </c:pt>
                <c:pt idx="2">
                  <c:v>2007-08</c:v>
                </c:pt>
                <c:pt idx="3">
                  <c:v>2008-09</c:v>
                </c:pt>
                <c:pt idx="4">
                  <c:v>2009-10</c:v>
                </c:pt>
                <c:pt idx="5">
                  <c:v>2010-11</c:v>
                </c:pt>
                <c:pt idx="6">
                  <c:v>2011-12</c:v>
                </c:pt>
                <c:pt idx="7">
                  <c:v>2012-13</c:v>
                </c:pt>
                <c:pt idx="8">
                  <c:v>2013-14</c:v>
                </c:pt>
                <c:pt idx="9">
                  <c:v>2014-15</c:v>
                </c:pt>
                <c:pt idx="10">
                  <c:v>2015-16</c:v>
                </c:pt>
                <c:pt idx="11">
                  <c:v>2016-17</c:v>
                </c:pt>
              </c:strCache>
            </c:strRef>
          </c:cat>
          <c:val>
            <c:numRef>
              <c:f>Sheet1!$D$2:$D$13</c:f>
              <c:numCache>
                <c:formatCode>0%</c:formatCode>
                <c:ptCount val="12"/>
                <c:pt idx="0">
                  <c:v>0</c:v>
                </c:pt>
                <c:pt idx="1">
                  <c:v>0.03</c:v>
                </c:pt>
                <c:pt idx="2">
                  <c:v>0.04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0.06</c:v>
                </c:pt>
                <c:pt idx="7">
                  <c:v>0.08</c:v>
                </c:pt>
                <c:pt idx="8">
                  <c:v>0.09</c:v>
                </c:pt>
                <c:pt idx="9">
                  <c:v>0.12</c:v>
                </c:pt>
                <c:pt idx="10">
                  <c:v>0.13</c:v>
                </c:pt>
                <c:pt idx="11">
                  <c:v>0.18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33F-40C4-B2FB-7AF662DC470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40 or more years old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2005-06</c:v>
                </c:pt>
                <c:pt idx="1">
                  <c:v>2006-07</c:v>
                </c:pt>
                <c:pt idx="2">
                  <c:v>2007-08</c:v>
                </c:pt>
                <c:pt idx="3">
                  <c:v>2008-09</c:v>
                </c:pt>
                <c:pt idx="4">
                  <c:v>2009-10</c:v>
                </c:pt>
                <c:pt idx="5">
                  <c:v>2010-11</c:v>
                </c:pt>
                <c:pt idx="6">
                  <c:v>2011-12</c:v>
                </c:pt>
                <c:pt idx="7">
                  <c:v>2012-13</c:v>
                </c:pt>
                <c:pt idx="8">
                  <c:v>2013-14</c:v>
                </c:pt>
                <c:pt idx="9">
                  <c:v>2014-15</c:v>
                </c:pt>
                <c:pt idx="10">
                  <c:v>2015-16</c:v>
                </c:pt>
                <c:pt idx="11">
                  <c:v>2016-17</c:v>
                </c:pt>
              </c:strCache>
            </c:strRef>
          </c:cat>
          <c:val>
            <c:numRef>
              <c:f>Sheet1!$E$2:$E$13</c:f>
              <c:numCache>
                <c:formatCode>0%</c:formatCode>
                <c:ptCount val="12"/>
                <c:pt idx="0">
                  <c:v>0</c:v>
                </c:pt>
                <c:pt idx="1">
                  <c:v>0.02</c:v>
                </c:pt>
                <c:pt idx="2">
                  <c:v>0.02</c:v>
                </c:pt>
                <c:pt idx="3">
                  <c:v>0.03</c:v>
                </c:pt>
                <c:pt idx="4">
                  <c:v>0.03</c:v>
                </c:pt>
                <c:pt idx="5">
                  <c:v>0.03</c:v>
                </c:pt>
                <c:pt idx="6">
                  <c:v>0.04</c:v>
                </c:pt>
                <c:pt idx="7">
                  <c:v>0.06</c:v>
                </c:pt>
                <c:pt idx="8">
                  <c:v>0.06</c:v>
                </c:pt>
                <c:pt idx="9">
                  <c:v>0.08</c:v>
                </c:pt>
                <c:pt idx="10">
                  <c:v>0.08</c:v>
                </c:pt>
                <c:pt idx="11">
                  <c:v>0.09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33F-40C4-B2FB-7AF662DC47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7219144"/>
        <c:axId val="157219536"/>
      </c:lineChart>
      <c:catAx>
        <c:axId val="157219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219536"/>
        <c:crosses val="autoZero"/>
        <c:auto val="1"/>
        <c:lblAlgn val="ctr"/>
        <c:lblOffset val="100"/>
        <c:noMultiLvlLbl val="0"/>
      </c:catAx>
      <c:valAx>
        <c:axId val="157219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219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6.5518331189310899E-2"/>
          <c:y val="0"/>
          <c:w val="0.77064825930912462"/>
          <c:h val="0.1602464959551062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116353938524692E-2"/>
          <c:y val="8.623302608748859E-2"/>
          <c:w val="0.92596025476192989"/>
          <c:h val="0.7624135625221256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Success Gap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</c:strCache>
            </c:strRef>
          </c:cat>
          <c:val>
            <c:numRef>
              <c:f>Sheet1!$B$2:$B$11</c:f>
              <c:numCache>
                <c:formatCode>0.0%</c:formatCode>
                <c:ptCount val="10"/>
                <c:pt idx="0">
                  <c:v>-0.19900000000000001</c:v>
                </c:pt>
                <c:pt idx="1">
                  <c:v>-0.183</c:v>
                </c:pt>
                <c:pt idx="2">
                  <c:v>-0.186</c:v>
                </c:pt>
                <c:pt idx="3">
                  <c:v>-0.11799999999999999</c:v>
                </c:pt>
                <c:pt idx="4">
                  <c:v>-0.109</c:v>
                </c:pt>
                <c:pt idx="5">
                  <c:v>-6.7000000000000004E-2</c:v>
                </c:pt>
                <c:pt idx="6">
                  <c:v>-9.7000000000000003E-2</c:v>
                </c:pt>
                <c:pt idx="7">
                  <c:v>-2.7E-2</c:v>
                </c:pt>
                <c:pt idx="8">
                  <c:v>-6.2E-2</c:v>
                </c:pt>
                <c:pt idx="9">
                  <c:v>-8.2000000000000003E-2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A0A-4979-BFC3-FECCF6BC48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7224120"/>
        <c:axId val="157224512"/>
      </c:lineChart>
      <c:catAx>
        <c:axId val="157224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224512"/>
        <c:crosses val="autoZero"/>
        <c:auto val="1"/>
        <c:lblAlgn val="ctr"/>
        <c:lblOffset val="100"/>
        <c:noMultiLvlLbl val="0"/>
      </c:catAx>
      <c:valAx>
        <c:axId val="157224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224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116353938524692E-2"/>
          <c:y val="8.623302608748859E-2"/>
          <c:w val="0.92596025476192989"/>
          <c:h val="0.7624135625221256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African American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</c:strCache>
            </c:strRef>
          </c:cat>
          <c:val>
            <c:numRef>
              <c:f>Sheet1!$B$2:$B$11</c:f>
              <c:numCache>
                <c:formatCode>0.0%</c:formatCode>
                <c:ptCount val="10"/>
                <c:pt idx="0">
                  <c:v>-0.27800000000000002</c:v>
                </c:pt>
                <c:pt idx="1">
                  <c:v>-0.26100000000000001</c:v>
                </c:pt>
                <c:pt idx="2">
                  <c:v>-0.24199999999999999</c:v>
                </c:pt>
                <c:pt idx="3">
                  <c:v>-0.13700000000000001</c:v>
                </c:pt>
                <c:pt idx="4">
                  <c:v>-0.10299999999999999</c:v>
                </c:pt>
                <c:pt idx="5">
                  <c:v>-0.111</c:v>
                </c:pt>
                <c:pt idx="6">
                  <c:v>-0.107</c:v>
                </c:pt>
                <c:pt idx="7">
                  <c:v>-4.3999999999999997E-2</c:v>
                </c:pt>
                <c:pt idx="8">
                  <c:v>-0.11</c:v>
                </c:pt>
                <c:pt idx="9">
                  <c:v>-0.157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A0A-4979-BFC3-FECCF6BC48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Asian</c:v>
                </c:pt>
              </c:strCache>
            </c:strRef>
          </c:tx>
          <c:spPr>
            <a:ln w="38100" cap="rnd">
              <a:solidFill>
                <a:srgbClr val="0066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</c:strCache>
            </c:strRef>
          </c:cat>
          <c:val>
            <c:numRef>
              <c:f>Sheet1!$C$2:$C$11</c:f>
              <c:numCache>
                <c:formatCode>0.0%</c:formatCode>
                <c:ptCount val="10"/>
                <c:pt idx="0">
                  <c:v>-0.17499999999999999</c:v>
                </c:pt>
                <c:pt idx="1">
                  <c:v>-0.155</c:v>
                </c:pt>
                <c:pt idx="2">
                  <c:v>-0.17199999999999999</c:v>
                </c:pt>
                <c:pt idx="3">
                  <c:v>-7.5999999999999998E-2</c:v>
                </c:pt>
                <c:pt idx="4">
                  <c:v>-6.4000000000000001E-2</c:v>
                </c:pt>
                <c:pt idx="5">
                  <c:v>-6.7000000000000004E-2</c:v>
                </c:pt>
                <c:pt idx="6">
                  <c:v>-6.4000000000000001E-2</c:v>
                </c:pt>
                <c:pt idx="7">
                  <c:v>-1.4E-2</c:v>
                </c:pt>
                <c:pt idx="8">
                  <c:v>-4.2000000000000003E-2</c:v>
                </c:pt>
                <c:pt idx="9">
                  <c:v>-3.4000000000000002E-2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252-45D2-9D16-C07EE6CBD9E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Hispanic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</c:strCache>
            </c:strRef>
          </c:cat>
          <c:val>
            <c:numRef>
              <c:f>Sheet1!$D$2:$D$11</c:f>
              <c:numCache>
                <c:formatCode>0.0%</c:formatCode>
                <c:ptCount val="10"/>
                <c:pt idx="0">
                  <c:v>-0.20100000000000001</c:v>
                </c:pt>
                <c:pt idx="1">
                  <c:v>-0.191</c:v>
                </c:pt>
                <c:pt idx="2">
                  <c:v>-0.16700000000000001</c:v>
                </c:pt>
                <c:pt idx="3">
                  <c:v>-0.13300000000000001</c:v>
                </c:pt>
                <c:pt idx="4">
                  <c:v>-0.10100000000000001</c:v>
                </c:pt>
                <c:pt idx="5">
                  <c:v>-0.06</c:v>
                </c:pt>
                <c:pt idx="6">
                  <c:v>-9.5000000000000001E-2</c:v>
                </c:pt>
                <c:pt idx="7">
                  <c:v>-1E-3</c:v>
                </c:pt>
                <c:pt idx="8">
                  <c:v>-6.4000000000000001E-2</c:v>
                </c:pt>
                <c:pt idx="9">
                  <c:v>-7.3999999999999996E-2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277-45CE-A895-36B871DC38D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White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</c:strCache>
            </c:strRef>
          </c:cat>
          <c:val>
            <c:numRef>
              <c:f>Sheet1!$E$2:$E$11</c:f>
              <c:numCache>
                <c:formatCode>0.0%</c:formatCode>
                <c:ptCount val="10"/>
                <c:pt idx="0">
                  <c:v>-0.16900000000000001</c:v>
                </c:pt>
                <c:pt idx="1">
                  <c:v>-0.18099999999999999</c:v>
                </c:pt>
                <c:pt idx="2">
                  <c:v>-0.16</c:v>
                </c:pt>
                <c:pt idx="3">
                  <c:v>-9.7000000000000003E-2</c:v>
                </c:pt>
                <c:pt idx="4">
                  <c:v>-0.153</c:v>
                </c:pt>
                <c:pt idx="5">
                  <c:v>-1.0999999999999999E-2</c:v>
                </c:pt>
                <c:pt idx="6">
                  <c:v>-0.10199999999999999</c:v>
                </c:pt>
                <c:pt idx="7">
                  <c:v>-4.8000000000000001E-2</c:v>
                </c:pt>
                <c:pt idx="8">
                  <c:v>-3.4000000000000002E-2</c:v>
                </c:pt>
                <c:pt idx="9">
                  <c:v>-7.4999999999999997E-2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277-45CE-A895-36B871DC38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7225296"/>
        <c:axId val="157225688"/>
      </c:lineChart>
      <c:catAx>
        <c:axId val="157225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225688"/>
        <c:crosses val="autoZero"/>
        <c:auto val="1"/>
        <c:lblAlgn val="ctr"/>
        <c:lblOffset val="100"/>
        <c:noMultiLvlLbl val="0"/>
      </c:catAx>
      <c:valAx>
        <c:axId val="157225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225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6.5518331189310899E-2"/>
          <c:y val="0"/>
          <c:w val="0.88725451498179753"/>
          <c:h val="8.91997185400796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7105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fld id="{8B2C21A4-383E-49F6-B266-CCE95AB04FD7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3"/>
            <a:ext cx="3077739" cy="471053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3"/>
            <a:ext cx="3077739" cy="471053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CD1F29AE-4330-443A-847F-B8FD3D707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465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7105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fld id="{97F5283B-48C8-42A8-B799-3F18D6DBFA56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1" tIns="47111" rIns="94221" bIns="4711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3"/>
            <a:ext cx="5681980" cy="3696713"/>
          </a:xfrm>
          <a:prstGeom prst="rect">
            <a:avLst/>
          </a:prstGeom>
        </p:spPr>
        <p:txBody>
          <a:bodyPr vert="horz" lIns="94221" tIns="47111" rIns="94221" bIns="4711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3"/>
            <a:ext cx="3077739" cy="471053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3"/>
            <a:ext cx="3077739" cy="471053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1ABCA46B-C62E-4443-B16F-58F79D7C3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57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Course instruction groups: 1) Non distance education methods; 2) Internet-based includes simultaneous and delayed interaction internet-based distance education methods; 3) Other distance </a:t>
            </a:r>
            <a:r>
              <a:rPr lang="en-US" dirty="0" err="1"/>
              <a:t>eduaction</a:t>
            </a:r>
            <a:r>
              <a:rPr lang="en-US" dirty="0"/>
              <a:t> methods include one-way and/or two-way interactive audio/video and other simultaneous interactive or passive mediums</a:t>
            </a:r>
            <a:r>
              <a:rPr lang="en-US" dirty="0"/>
              <a:t> 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CA46B-C62E-4443-B16F-58F79D7C32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44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Course instruction groups: 1) Non distance education methods; 2) Internet-based includes simultaneous and delayed interaction internet-based distance education methods; 3) Other distance </a:t>
            </a:r>
            <a:r>
              <a:rPr lang="en-US" dirty="0" err="1"/>
              <a:t>eduaction</a:t>
            </a:r>
            <a:r>
              <a:rPr lang="en-US" dirty="0"/>
              <a:t> methods include one-way and/or two-way interactive audio/video and other simultaneous interactive or passive mediums</a:t>
            </a:r>
            <a:r>
              <a:rPr lang="en-US" dirty="0"/>
              <a:t> 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CA46B-C62E-4443-B16F-58F79D7C32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8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Course instruction groups: 1) Non distance education methods; 2) Internet-based includes simultaneous and delayed interaction internet-based distance education methods; 3) Other distance </a:t>
            </a:r>
            <a:r>
              <a:rPr lang="en-US" dirty="0" err="1"/>
              <a:t>eduaction</a:t>
            </a:r>
            <a:r>
              <a:rPr lang="en-US" dirty="0"/>
              <a:t> methods include one-way and/or two-way interactive audio/video and other simultaneous interactive or passive mediums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CA46B-C62E-4443-B16F-58F79D7C32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34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641">
              <a:defRPr/>
            </a:pPr>
            <a:r>
              <a:rPr lang="en-US" dirty="0"/>
              <a:t>Course instruction groups: 1) Non distance education methods; 2) Internet-based includes simultaneous and delayed interaction internet-based distance education methods; 3) Other distance </a:t>
            </a:r>
            <a:r>
              <a:rPr lang="en-US" dirty="0" err="1"/>
              <a:t>eduaction</a:t>
            </a:r>
            <a:r>
              <a:rPr lang="en-US" dirty="0"/>
              <a:t> methods include one-way and/or two-way interactive audio/video and other simultaneous interactive or passive mediums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CA46B-C62E-4443-B16F-58F79D7C32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88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641">
              <a:defRPr/>
            </a:pPr>
            <a:r>
              <a:rPr lang="en-US" dirty="0"/>
              <a:t>Course instruction groups: 1) Non distance education methods; 2) Internet-based includes simultaneous and delayed interaction internet-based distance education methods; 3) Other distance </a:t>
            </a:r>
            <a:r>
              <a:rPr lang="en-US" dirty="0" err="1"/>
              <a:t>eduaction</a:t>
            </a:r>
            <a:r>
              <a:rPr lang="en-US" dirty="0"/>
              <a:t> methods include one-way and/or two-way interactive audio/video and other simultaneous interactive or passive mediums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CA46B-C62E-4443-B16F-58F79D7C325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47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641">
              <a:defRPr/>
            </a:pPr>
            <a:r>
              <a:rPr lang="en-US" dirty="0"/>
              <a:t>Course instruction groups: 1) Non distance education methods; 2) Internet-based includes simultaneous and delayed interaction internet-based distance education methods; 3) Other distance </a:t>
            </a:r>
            <a:r>
              <a:rPr lang="en-US" dirty="0" err="1"/>
              <a:t>eduaction</a:t>
            </a:r>
            <a:r>
              <a:rPr lang="en-US" dirty="0"/>
              <a:t> methods include one-way and/or two-way interactive audio/video and other simultaneous interactive or passive mediums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CA46B-C62E-4443-B16F-58F79D7C325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903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641">
              <a:defRPr/>
            </a:pPr>
            <a:r>
              <a:rPr lang="en-US" dirty="0"/>
              <a:t>Course instruction groups: 1) Non distance education methods; 2) Internet-based includes simultaneous and delayed interaction internet-based distance education methods; 3) Other distance </a:t>
            </a:r>
            <a:r>
              <a:rPr lang="en-US" dirty="0" err="1"/>
              <a:t>eduaction</a:t>
            </a:r>
            <a:r>
              <a:rPr lang="en-US" dirty="0"/>
              <a:t> methods include one-way and/or two-way interactive audio/video and other simultaneous interactive or passive mediums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CA46B-C62E-4443-B16F-58F79D7C325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16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641">
              <a:defRPr/>
            </a:pPr>
            <a:r>
              <a:rPr lang="en-US" dirty="0"/>
              <a:t>Course instruction groups: 1) Non distance education methods; 2) Internet-based includes simultaneous and delayed interaction internet-based distance education methods; 3) Other distance </a:t>
            </a:r>
            <a:r>
              <a:rPr lang="en-US" dirty="0" err="1"/>
              <a:t>eduaction</a:t>
            </a:r>
            <a:r>
              <a:rPr lang="en-US" dirty="0"/>
              <a:t> methods include one-way and/or two-way interactive audio/video and other simultaneous interactive or passive mediums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CA46B-C62E-4443-B16F-58F79D7C325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94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641">
              <a:defRPr/>
            </a:pPr>
            <a:r>
              <a:rPr lang="en-US" dirty="0"/>
              <a:t>Course instruction groups: 1) Non distance education methods; 2) Internet-based includes simultaneous and delayed interaction internet-based distance education methods; 3) Other distance </a:t>
            </a:r>
            <a:r>
              <a:rPr lang="en-US" dirty="0" err="1"/>
              <a:t>eduaction</a:t>
            </a:r>
            <a:r>
              <a:rPr lang="en-US" dirty="0"/>
              <a:t> methods include one-way and/or two-way interactive audio/video and other simultaneous interactive or passive mediums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CA46B-C62E-4443-B16F-58F79D7C325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070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EADE-FCB5-40E0-B8B8-A7D0A3852209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AA6D-7B12-4E00-A167-4F6DBE966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73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EADE-FCB5-40E0-B8B8-A7D0A3852209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AA6D-7B12-4E00-A167-4F6DBE966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41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EADE-FCB5-40E0-B8B8-A7D0A3852209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AA6D-7B12-4E00-A167-4F6DBE966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98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EADE-FCB5-40E0-B8B8-A7D0A3852209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AA6D-7B12-4E00-A167-4F6DBE966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8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EADE-FCB5-40E0-B8B8-A7D0A3852209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AA6D-7B12-4E00-A167-4F6DBE966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54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EADE-FCB5-40E0-B8B8-A7D0A3852209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AA6D-7B12-4E00-A167-4F6DBE966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71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EADE-FCB5-40E0-B8B8-A7D0A3852209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AA6D-7B12-4E00-A167-4F6DBE966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9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EADE-FCB5-40E0-B8B8-A7D0A3852209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AA6D-7B12-4E00-A167-4F6DBE966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08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EADE-FCB5-40E0-B8B8-A7D0A3852209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AA6D-7B12-4E00-A167-4F6DBE966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4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EADE-FCB5-40E0-B8B8-A7D0A3852209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AA6D-7B12-4E00-A167-4F6DBE966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8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EADE-FCB5-40E0-B8B8-A7D0A3852209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AA6D-7B12-4E00-A167-4F6DBE966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79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3EADE-FCB5-40E0-B8B8-A7D0A3852209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AAA6D-7B12-4E00-A167-4F6DBE966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1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2446137141"/>
              </p:ext>
            </p:extLst>
          </p:nvPr>
        </p:nvGraphicFramePr>
        <p:xfrm>
          <a:off x="249382" y="1333500"/>
          <a:ext cx="11109181" cy="5720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-28078" y="6637427"/>
            <a:ext cx="9581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CCCCO Data Mart. Enrollment in Distance Education Credit Courses.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371600"/>
            <a:ext cx="12196992" cy="23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48047" y="120131"/>
            <a:ext cx="101248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Percent growth in 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online enrollments 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face-to-face vs completely online courses 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(designated100%) 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at CCC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24817" y="5009409"/>
            <a:ext cx="4100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/>
                </a:solidFill>
              </a:rPr>
              <a:t>Face-to-face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33734" y="2360914"/>
            <a:ext cx="2933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/>
                </a:solidFill>
              </a:rPr>
              <a:t>100% online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006161" y="1546136"/>
            <a:ext cx="1095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5"/>
                </a:solidFill>
              </a:rPr>
              <a:t>+ 475%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124306" y="5419599"/>
            <a:ext cx="1095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5"/>
                </a:solidFill>
              </a:rPr>
              <a:t>- 19%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47" y="38648"/>
            <a:ext cx="1524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631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51" y="1397725"/>
            <a:ext cx="8416794" cy="505367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-28078" y="6637427"/>
            <a:ext cx="9581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CCCCO Data Mart. Enrollment in Distance Education Credit Courses.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14951" y="1266953"/>
            <a:ext cx="12196992" cy="23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564105" y="-4862"/>
            <a:ext cx="106894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5">
                    <a:lumMod val="50000"/>
                  </a:schemeClr>
                </a:solidFill>
              </a:rPr>
              <a:t>Online 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  <a:t>success rates 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</a:rPr>
              <a:t>are lower than face-to-face success rates for every student demographic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460891" y="1846822"/>
            <a:ext cx="37311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CCC's overall performance gap of 8.2% is higher than the statewide average of 6.9%.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60891" y="2782298"/>
            <a:ext cx="34425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Paralleling the state level findings, CCC’s African Americans are experiencing the largest performance gaps.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460890" y="4227645"/>
            <a:ext cx="37311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The state report found that students under the age of 25 had a larger performance gap than those 25 and over. That is not true at CCC.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460890" y="5516888"/>
            <a:ext cx="36419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Where we diverge from the state findings is in having our female students experience a larger gap in course success rates than males.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987197" y="2339163"/>
            <a:ext cx="0" cy="4109438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47" y="38648"/>
            <a:ext cx="1524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50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7" grpId="0"/>
      <p:bldP spid="29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3499527334"/>
              </p:ext>
            </p:extLst>
          </p:nvPr>
        </p:nvGraphicFramePr>
        <p:xfrm>
          <a:off x="249382" y="1333500"/>
          <a:ext cx="11109181" cy="5720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-28078" y="6637427"/>
            <a:ext cx="9581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CCCCO Data Mart. Enrollment in Distance Education Credit Courses.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371600"/>
            <a:ext cx="12196992" cy="23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49382" y="358078"/>
            <a:ext cx="11772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Ten year trend in CCC online 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participation rates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00368" y="5757881"/>
            <a:ext cx="1095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5"/>
                </a:solidFill>
              </a:rPr>
              <a:t>2%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011351" y="2108363"/>
            <a:ext cx="1095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5"/>
                </a:solidFill>
              </a:rPr>
              <a:t>12%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47" y="38648"/>
            <a:ext cx="1524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039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4183698005"/>
              </p:ext>
            </p:extLst>
          </p:nvPr>
        </p:nvGraphicFramePr>
        <p:xfrm>
          <a:off x="249382" y="1333500"/>
          <a:ext cx="11109181" cy="5720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-28078" y="6637427"/>
            <a:ext cx="9581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CCCCO Data Mart. Enrollment in Distance Education Credit Courses.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275907"/>
            <a:ext cx="12196992" cy="23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399309" y="283756"/>
            <a:ext cx="10792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Participation rates 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for online course by student ethnicity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126379" y="2179020"/>
            <a:ext cx="1095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13%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120899" y="3039386"/>
            <a:ext cx="1095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10%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47" y="38648"/>
            <a:ext cx="1524000" cy="12192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1120899" y="1569459"/>
            <a:ext cx="1095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4"/>
                </a:solidFill>
              </a:rPr>
              <a:t>16%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132589" y="2553855"/>
            <a:ext cx="1095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6600"/>
                </a:solidFill>
              </a:rPr>
              <a:t>12%</a:t>
            </a:r>
          </a:p>
        </p:txBody>
      </p:sp>
    </p:spTree>
    <p:extLst>
      <p:ext uri="{BB962C8B-B14F-4D97-AF65-F5344CB8AC3E}">
        <p14:creationId xmlns:p14="http://schemas.microsoft.com/office/powerpoint/2010/main" val="1159711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-27293" y="1280637"/>
            <a:ext cx="12196992" cy="23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97132" y="385672"/>
            <a:ext cx="1006251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>
                <a:solidFill>
                  <a:schemeClr val="accent5">
                    <a:lumMod val="50000"/>
                  </a:schemeClr>
                </a:solidFill>
              </a:rPr>
              <a:t>Participation rates </a:t>
            </a:r>
            <a:r>
              <a:rPr lang="en-US" sz="3400" dirty="0">
                <a:solidFill>
                  <a:schemeClr val="accent5">
                    <a:lumMod val="50000"/>
                  </a:schemeClr>
                </a:solidFill>
              </a:rPr>
              <a:t>for online course by student gender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194768904"/>
              </p:ext>
            </p:extLst>
          </p:nvPr>
        </p:nvGraphicFramePr>
        <p:xfrm>
          <a:off x="249383" y="1333500"/>
          <a:ext cx="11361370" cy="5720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-28078" y="6637427"/>
            <a:ext cx="9581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CCCCO Data Mart. Enrollment in Distance Education Credit Courses.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035843" y="1966269"/>
            <a:ext cx="1095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14%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041323" y="3364702"/>
            <a:ext cx="1095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9%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47" y="38648"/>
            <a:ext cx="1524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901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-16660" y="1280635"/>
            <a:ext cx="12196992" cy="23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1002" y="359760"/>
            <a:ext cx="1061019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>
                <a:solidFill>
                  <a:schemeClr val="accent5">
                    <a:lumMod val="50000"/>
                  </a:schemeClr>
                </a:solidFill>
              </a:rPr>
              <a:t>Participation rates </a:t>
            </a:r>
            <a:r>
              <a:rPr lang="en-US" sz="3400" dirty="0">
                <a:solidFill>
                  <a:schemeClr val="accent5">
                    <a:lumMod val="50000"/>
                  </a:schemeClr>
                </a:solidFill>
              </a:rPr>
              <a:t>for online course by student age group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129989585"/>
              </p:ext>
            </p:extLst>
          </p:nvPr>
        </p:nvGraphicFramePr>
        <p:xfrm>
          <a:off x="249383" y="1333500"/>
          <a:ext cx="11361370" cy="5720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-28078" y="6637427"/>
            <a:ext cx="9581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CCCCO Data Mart. Enrollment in Distance Education Credit Courses.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035843" y="1913092"/>
            <a:ext cx="1095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+ 13%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041323" y="2769274"/>
            <a:ext cx="1095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+ 10%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47" y="38648"/>
            <a:ext cx="1524000" cy="12192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059786" y="1769854"/>
            <a:ext cx="19130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chemeClr val="accent1">
                    <a:lumMod val="75000"/>
                  </a:schemeClr>
                </a:solidFill>
              </a:rPr>
              <a:t>Less than 25 Years Old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949516" y="1769853"/>
            <a:ext cx="19130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chemeClr val="accent2">
                    <a:lumMod val="75000"/>
                  </a:schemeClr>
                </a:solidFill>
              </a:rPr>
              <a:t>25+ Years Old</a:t>
            </a:r>
          </a:p>
        </p:txBody>
      </p:sp>
    </p:spTree>
    <p:extLst>
      <p:ext uri="{BB962C8B-B14F-4D97-AF65-F5344CB8AC3E}">
        <p14:creationId xmlns:p14="http://schemas.microsoft.com/office/powerpoint/2010/main" val="2332206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-27293" y="1280632"/>
            <a:ext cx="12196992" cy="23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658679" y="428199"/>
            <a:ext cx="10400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Participation rates 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using a more detailed view of student age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309067221"/>
              </p:ext>
            </p:extLst>
          </p:nvPr>
        </p:nvGraphicFramePr>
        <p:xfrm>
          <a:off x="249382" y="1333500"/>
          <a:ext cx="11109181" cy="5720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-28078" y="6637427"/>
            <a:ext cx="9581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CCCCO Data Mart. Enrollment in Distance Education Credit Courses.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722883" y="4311836"/>
            <a:ext cx="1095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+ 7%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717403" y="1920369"/>
            <a:ext cx="1095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+ 18%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717403" y="3842108"/>
            <a:ext cx="1095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4"/>
                </a:solidFill>
              </a:rPr>
              <a:t>+ 9%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722811" y="2782422"/>
            <a:ext cx="1095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6600"/>
                </a:solidFill>
              </a:rPr>
              <a:t>+ 14%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678099" y="3549734"/>
            <a:ext cx="18246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Recent High School grads enroll in online courses to a lesser degree than older students</a:t>
            </a:r>
          </a:p>
        </p:txBody>
      </p:sp>
      <p:sp>
        <p:nvSpPr>
          <p:cNvPr id="18" name="Left Brace 17"/>
          <p:cNvSpPr/>
          <p:nvPr/>
        </p:nvSpPr>
        <p:spPr>
          <a:xfrm>
            <a:off x="10536868" y="3549734"/>
            <a:ext cx="141231" cy="2031324"/>
          </a:xfrm>
          <a:prstGeom prst="leftBrac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797637" y="1502805"/>
            <a:ext cx="14826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25 to 39 age group is experiencing the fastest growth rate</a:t>
            </a:r>
          </a:p>
        </p:txBody>
      </p:sp>
      <p:sp>
        <p:nvSpPr>
          <p:cNvPr id="20" name="Left Brace 19"/>
          <p:cNvSpPr/>
          <p:nvPr/>
        </p:nvSpPr>
        <p:spPr>
          <a:xfrm>
            <a:off x="10706986" y="1362930"/>
            <a:ext cx="159926" cy="1686479"/>
          </a:xfrm>
          <a:prstGeom prst="leftBrace">
            <a:avLst>
              <a:gd name="adj1" fmla="val 8333"/>
              <a:gd name="adj2" fmla="val 49325"/>
            </a:avLst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47" y="38648"/>
            <a:ext cx="1524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81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19" grpId="0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1260798"/>
            <a:ext cx="12196992" cy="23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600092" y="353775"/>
            <a:ext cx="10560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Summary of 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participation rates 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for CCC online courses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35503" y="1395663"/>
            <a:ext cx="9083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Percentage of courses enrolled that were online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(2016/17)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9231" y="2586791"/>
            <a:ext cx="187583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Student Ethnicity</a:t>
            </a:r>
          </a:p>
          <a:p>
            <a:pPr algn="r"/>
            <a:endParaRPr lang="en-US" dirty="0"/>
          </a:p>
          <a:p>
            <a:pPr algn="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African-American</a:t>
            </a:r>
          </a:p>
          <a:p>
            <a:pPr algn="r"/>
            <a:endParaRPr lang="en-US" sz="1000" dirty="0"/>
          </a:p>
          <a:p>
            <a:pPr algn="r"/>
            <a:r>
              <a:rPr lang="en-US" dirty="0">
                <a:solidFill>
                  <a:srgbClr val="006600"/>
                </a:solidFill>
              </a:rPr>
              <a:t>Asian</a:t>
            </a:r>
          </a:p>
          <a:p>
            <a:pPr algn="r"/>
            <a:endParaRPr lang="en-US" sz="1000" dirty="0"/>
          </a:p>
          <a:p>
            <a:pPr algn="r"/>
            <a:r>
              <a:rPr lang="en-US" dirty="0">
                <a:solidFill>
                  <a:srgbClr val="FF0000"/>
                </a:solidFill>
              </a:rPr>
              <a:t>Hispanic</a:t>
            </a:r>
          </a:p>
          <a:p>
            <a:pPr algn="r"/>
            <a:endParaRPr lang="en-US" sz="1000" dirty="0"/>
          </a:p>
          <a:p>
            <a:pPr algn="r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White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34645" y="3160299"/>
            <a:ext cx="83419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13 %</a:t>
            </a:r>
          </a:p>
          <a:p>
            <a:endParaRPr lang="en-US" sz="1000" dirty="0"/>
          </a:p>
          <a:p>
            <a:r>
              <a:rPr lang="en-US" dirty="0">
                <a:solidFill>
                  <a:srgbClr val="006600"/>
                </a:solidFill>
              </a:rPr>
              <a:t>12 %</a:t>
            </a:r>
          </a:p>
          <a:p>
            <a:endParaRPr lang="en-US" sz="1000" dirty="0"/>
          </a:p>
          <a:p>
            <a:r>
              <a:rPr lang="en-US" dirty="0">
                <a:solidFill>
                  <a:srgbClr val="FF0000"/>
                </a:solidFill>
              </a:rPr>
              <a:t>10 %</a:t>
            </a:r>
          </a:p>
          <a:p>
            <a:endParaRPr lang="en-US" sz="1000" dirty="0"/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16 %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23908" y="2594811"/>
            <a:ext cx="224481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Student Age Group</a:t>
            </a:r>
          </a:p>
          <a:p>
            <a:pPr algn="r"/>
            <a:endParaRPr lang="en-US" dirty="0"/>
          </a:p>
          <a:p>
            <a:pPr algn="r"/>
            <a:r>
              <a:rPr lang="en-US" dirty="0">
                <a:solidFill>
                  <a:schemeClr val="accent5"/>
                </a:solidFill>
              </a:rPr>
              <a:t>Less than 25 Years old</a:t>
            </a:r>
          </a:p>
          <a:p>
            <a:pPr algn="r"/>
            <a:endParaRPr lang="en-US" sz="1000" dirty="0"/>
          </a:p>
          <a:p>
            <a:pPr algn="r"/>
            <a:r>
              <a:rPr lang="en-US" dirty="0">
                <a:solidFill>
                  <a:schemeClr val="accent2"/>
                </a:solidFill>
              </a:rPr>
              <a:t>25+ Years old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58296" y="3168319"/>
            <a:ext cx="83419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10 %</a:t>
            </a:r>
          </a:p>
          <a:p>
            <a:endParaRPr lang="en-US" sz="1000" dirty="0"/>
          </a:p>
          <a:p>
            <a:r>
              <a:rPr lang="en-US" dirty="0">
                <a:solidFill>
                  <a:schemeClr val="accent2"/>
                </a:solidFill>
              </a:rPr>
              <a:t>13 %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41408" y="2602830"/>
            <a:ext cx="2244812" cy="13542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Student Gender</a:t>
            </a:r>
          </a:p>
          <a:p>
            <a:pPr algn="r"/>
            <a:endParaRPr lang="en-US" dirty="0"/>
          </a:p>
          <a:p>
            <a:pPr algn="r"/>
            <a:r>
              <a:rPr lang="en-US" dirty="0">
                <a:solidFill>
                  <a:schemeClr val="accent2"/>
                </a:solidFill>
              </a:rPr>
              <a:t>Female</a:t>
            </a:r>
          </a:p>
          <a:p>
            <a:pPr algn="r"/>
            <a:endParaRPr lang="en-US" sz="1000" dirty="0"/>
          </a:p>
          <a:p>
            <a:pPr algn="r"/>
            <a:r>
              <a:rPr lang="en-US" dirty="0">
                <a:solidFill>
                  <a:schemeClr val="accent5"/>
                </a:solidFill>
              </a:rPr>
              <a:t>Male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275796" y="3176338"/>
            <a:ext cx="83419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14 %</a:t>
            </a:r>
          </a:p>
          <a:p>
            <a:endParaRPr lang="en-US" sz="1000" dirty="0"/>
          </a:p>
          <a:p>
            <a:r>
              <a:rPr lang="en-US" dirty="0">
                <a:solidFill>
                  <a:schemeClr val="accent5"/>
                </a:solidFill>
              </a:rPr>
              <a:t>  9 %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86589" y="5955059"/>
            <a:ext cx="103351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Between 2006/07 and 2016/17 online participation rates have increased for every student demographic category within ethnicity, age and gender</a:t>
            </a:r>
          </a:p>
        </p:txBody>
      </p:sp>
      <p:sp>
        <p:nvSpPr>
          <p:cNvPr id="4" name="Oval 3"/>
          <p:cNvSpPr/>
          <p:nvPr/>
        </p:nvSpPr>
        <p:spPr>
          <a:xfrm>
            <a:off x="9013371" y="3052669"/>
            <a:ext cx="1988458" cy="546873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709883" y="3466326"/>
            <a:ext cx="2930800" cy="546873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229787" y="4365197"/>
            <a:ext cx="2150950" cy="546873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28459" y="4793597"/>
            <a:ext cx="59508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cohorts exhibiting the highest participation rates are consistent with those found in the statewide report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508744" y="4644571"/>
            <a:ext cx="918114" cy="381254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168571" y="4210493"/>
            <a:ext cx="8945" cy="43407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8026400" y="3599542"/>
            <a:ext cx="986971" cy="1180327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47" y="38648"/>
            <a:ext cx="1524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9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5" grpId="0"/>
      <p:bldP spid="16" grpId="0"/>
      <p:bldP spid="17" grpId="0"/>
      <p:bldP spid="18" grpId="0"/>
      <p:bldP spid="4" grpId="0" animBg="1"/>
      <p:bldP spid="19" grpId="0" animBg="1"/>
      <p:bldP spid="20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-16660" y="1270004"/>
            <a:ext cx="12196992" cy="23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240056058"/>
              </p:ext>
            </p:extLst>
          </p:nvPr>
        </p:nvGraphicFramePr>
        <p:xfrm>
          <a:off x="249383" y="1333500"/>
          <a:ext cx="11361370" cy="5720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-28078" y="6637427"/>
            <a:ext cx="9581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CCCCO Data Mart. Enrollment in Distance Education Credit Courses.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86634" y="195482"/>
            <a:ext cx="100625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5">
                    <a:lumMod val="50000"/>
                  </a:schemeClr>
                </a:solidFill>
              </a:rPr>
              <a:t>Ten year trend in online 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  <a:t>performance gap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(percentage point difference in course success rates, online minus face-to-face)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76547" y="4807386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-19.9%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205299" y="3078401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-8.2%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05361" y="2546459"/>
            <a:ext cx="30479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The course pass rate for online courses in 2007/08 was 19.9 percentage points lower than those taking face-to-face course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880764" y="4065396"/>
            <a:ext cx="32835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By 2016/17 the success rate gap shrunk by half to 7.3 percentage points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47" y="38648"/>
            <a:ext cx="1524000" cy="121920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166259" y="1551709"/>
            <a:ext cx="928255" cy="49876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67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4171907687"/>
              </p:ext>
            </p:extLst>
          </p:nvPr>
        </p:nvGraphicFramePr>
        <p:xfrm>
          <a:off x="249382" y="1333500"/>
          <a:ext cx="11109181" cy="5720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-28078" y="6637427"/>
            <a:ext cx="9581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CCCCO Data Mart. Enrollment in Distance Education Credit Courses.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126379" y="3992028"/>
            <a:ext cx="1095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- 15.7%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68294" y="2661493"/>
            <a:ext cx="1095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- 7.4%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168294" y="2861862"/>
            <a:ext cx="1095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4"/>
                </a:solidFill>
              </a:rPr>
              <a:t>- 7.5%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158206" y="2026978"/>
            <a:ext cx="1095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6600"/>
                </a:solidFill>
              </a:rPr>
              <a:t>- 3.4%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22677" y="5386774"/>
            <a:ext cx="1095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- 27.8%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17197" y="4407050"/>
            <a:ext cx="1095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- 20.1%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64592" y="3522963"/>
            <a:ext cx="1095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4"/>
                </a:solidFill>
              </a:rPr>
              <a:t>- 16.9%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75762" y="3805993"/>
            <a:ext cx="1095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6600"/>
                </a:solidFill>
              </a:rPr>
              <a:t>- 17.5%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-16660" y="1270004"/>
            <a:ext cx="12196992" cy="23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186634" y="195482"/>
            <a:ext cx="100625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5">
                    <a:lumMod val="50000"/>
                  </a:schemeClr>
                </a:solidFill>
              </a:rPr>
              <a:t>Ten year trend in online 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  <a:t>performance gap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(percentage point difference in course success rates, online minus face-to-face)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47" y="38648"/>
            <a:ext cx="1524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355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30526</TotalTime>
  <Words>952</Words>
  <Application>Microsoft Office PowerPoint</Application>
  <PresentationFormat>Widescreen</PresentationFormat>
  <Paragraphs>113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Stoup</dc:creator>
  <cp:lastModifiedBy>Judy</cp:lastModifiedBy>
  <cp:revision>445</cp:revision>
  <cp:lastPrinted>2018-02-25T23:52:04Z</cp:lastPrinted>
  <dcterms:created xsi:type="dcterms:W3CDTF">2015-05-07T17:45:07Z</dcterms:created>
  <dcterms:modified xsi:type="dcterms:W3CDTF">2018-02-26T03:35:17Z</dcterms:modified>
</cp:coreProperties>
</file>